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31"/>
  </p:notesMasterIdLst>
  <p:sldIdLst>
    <p:sldId id="340" r:id="rId7"/>
    <p:sldId id="2147469430" r:id="rId8"/>
    <p:sldId id="2147469745" r:id="rId9"/>
    <p:sldId id="2147469754" r:id="rId10"/>
    <p:sldId id="2147469768" r:id="rId11"/>
    <p:sldId id="10609" r:id="rId12"/>
    <p:sldId id="2147469761" r:id="rId13"/>
    <p:sldId id="2147469759" r:id="rId14"/>
    <p:sldId id="10605" r:id="rId15"/>
    <p:sldId id="10606" r:id="rId16"/>
    <p:sldId id="10607" r:id="rId17"/>
    <p:sldId id="2147469760" r:id="rId18"/>
    <p:sldId id="2147469756" r:id="rId19"/>
    <p:sldId id="2147469758" r:id="rId20"/>
    <p:sldId id="2147469752" r:id="rId21"/>
    <p:sldId id="2147469753" r:id="rId22"/>
    <p:sldId id="2147469767" r:id="rId23"/>
    <p:sldId id="2147469749" r:id="rId24"/>
    <p:sldId id="2147469750" r:id="rId25"/>
    <p:sldId id="2147469751" r:id="rId26"/>
    <p:sldId id="2147469755" r:id="rId27"/>
    <p:sldId id="2147469765" r:id="rId28"/>
    <p:sldId id="2147469764" r:id="rId29"/>
    <p:sldId id="2147469742" r:id="rId30"/>
  </p:sldIdLst>
  <p:sldSz cx="12192000" cy="6858000"/>
  <p:notesSz cx="6858000" cy="1571625"/>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68"/>
          </p14:sldIdLst>
        </p14:section>
        <p14:section name="Sentiment" id="{1AD4EEDC-6D47-40DE-B471-A7B438668AB9}">
          <p14:sldIdLst>
            <p14:sldId id="10609"/>
            <p14:sldId id="2147469761"/>
            <p14:sldId id="2147469759"/>
            <p14:sldId id="10605"/>
            <p14:sldId id="10606"/>
            <p14:sldId id="10607"/>
          </p14:sldIdLst>
        </p14:section>
        <p14:section name="QnA Chat Bots" id="{A8F0F345-E8FF-4B6B-83E0-9C0443101595}">
          <p14:sldIdLst>
            <p14:sldId id="2147469760"/>
          </p14:sldIdLst>
        </p14:section>
        <p14:section name="Forms" id="{6A67F78D-4746-4498-B8D6-455D6882DFCC}">
          <p14:sldIdLst>
            <p14:sldId id="2147469756"/>
            <p14:sldId id="2147469758"/>
            <p14:sldId id="2147469752"/>
            <p14:sldId id="2147469753"/>
            <p14:sldId id="2147469767"/>
            <p14:sldId id="2147469749"/>
            <p14:sldId id="2147469750"/>
            <p14:sldId id="2147469751"/>
            <p14:sldId id="2147469755"/>
            <p14:sldId id="2147469765"/>
          </p14:sldIdLst>
        </p14:section>
        <p14:section name="END" id="{A528F949-2601-4642-A994-ED54E7E859FE}">
          <p14:sldIdLst>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50E6FF"/>
    <a:srgbClr val="2BA2BC"/>
    <a:srgbClr val="FF8A00"/>
    <a:srgbClr val="5FB0B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7" autoAdjust="0"/>
    <p:restoredTop sz="89772" autoAdjust="0"/>
  </p:normalViewPr>
  <p:slideViewPr>
    <p:cSldViewPr snapToGrid="0">
      <p:cViewPr varScale="1">
        <p:scale>
          <a:sx n="108" d="100"/>
          <a:sy n="108" d="100"/>
        </p:scale>
        <p:origin x="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an </a:t>
            </a:r>
            <a:r>
              <a:rPr lang="en-US" b="0" u="sng" dirty="0"/>
              <a:t>advisory package</a:t>
            </a:r>
            <a:r>
              <a:rPr lang="en-US" b="0" u="none" dirty="0"/>
              <a:t> </a:t>
            </a:r>
            <a:r>
              <a:rPr lang="en-US" dirty="0"/>
              <a:t>about ML/AI/Ops. Industry specific. Invite levels of leaderships. Cs. 1-2hr session. </a:t>
            </a:r>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12/9/2021 6:00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19</a:t>
            </a:fld>
            <a:endParaRPr lang="en-US"/>
          </a:p>
        </p:txBody>
      </p:sp>
    </p:spTree>
    <p:extLst>
      <p:ext uri="{BB962C8B-B14F-4D97-AF65-F5344CB8AC3E}">
        <p14:creationId xmlns:p14="http://schemas.microsoft.com/office/powerpoint/2010/main" val="367767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107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12/9/2021 6:00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24</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12/9/2021 6:00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6</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12</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synapse portion activities – keep it organic. Give this slide X minutes to stick to flow. 15 minutes max for walking deck. </a:t>
            </a:r>
            <a:br>
              <a:rPr lang="en-US" dirty="0"/>
            </a:br>
            <a:r>
              <a:rPr lang="en-US" dirty="0"/>
              <a:t>CSAM – leverage the team, not just Hiram.  Schedule 30min call with </a:t>
            </a:r>
            <a:r>
              <a:rPr lang="en-US" dirty="0" err="1"/>
              <a:t>Neelie</a:t>
            </a:r>
            <a:r>
              <a:rPr lang="en-US" dirty="0"/>
              <a:t> and Matt, how it resonated with her.</a:t>
            </a:r>
          </a:p>
          <a:p>
            <a:r>
              <a:rPr lang="en-US" dirty="0"/>
              <a:t>Show them how to start this journey. If they </a:t>
            </a:r>
            <a:r>
              <a:rPr lang="en-US" dirty="0" err="1"/>
              <a:t>wanna</a:t>
            </a:r>
            <a:r>
              <a:rPr lang="en-US" dirty="0"/>
              <a:t> take this step, where do they start.</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37265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16</a:t>
            </a:fld>
            <a:endParaRPr lang="en-US" dirty="0"/>
          </a:p>
        </p:txBody>
      </p:sp>
    </p:spTree>
    <p:extLst>
      <p:ext uri="{BB962C8B-B14F-4D97-AF65-F5344CB8AC3E}">
        <p14:creationId xmlns:p14="http://schemas.microsoft.com/office/powerpoint/2010/main" val="3949568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12/9/2021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redly.com/users/hiram-fleitas/badg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stackoverflow.com/questions/2872384/hide-column-based-up-parameter-selected-ssrs" TargetMode="Externa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svg"/></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hfleitas/seattle2019/blob/master/2SentimentPrediction/%5BDev%5D_HiramFleitas_RealtimeSentimentPredictionSQLServer.pdf" TargetMode="External"/><Relationship Id="rId4" Type="http://schemas.openxmlformats.org/officeDocument/2006/relationships/hyperlink" Target="https://youtube.com/watch?v=NGbk9XGWTHI&amp;t=3163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redly.com/users/hiram-fleitas/badges"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svg"/><Relationship Id="rId21" Type="http://schemas.openxmlformats.org/officeDocument/2006/relationships/image" Target="../media/image22.svg"/><Relationship Id="rId34" Type="http://schemas.openxmlformats.org/officeDocument/2006/relationships/image" Target="../media/image35.png"/><Relationship Id="rId42" Type="http://schemas.openxmlformats.org/officeDocument/2006/relationships/image" Target="../media/image43.pn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41"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3.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svg"/><Relationship Id="rId40" Type="http://schemas.openxmlformats.org/officeDocument/2006/relationships/image" Target="../media/image41.pn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2.svg"/><Relationship Id="rId19" Type="http://schemas.openxmlformats.org/officeDocument/2006/relationships/image" Target="../media/image20.svg"/><Relationship Id="rId31" Type="http://schemas.openxmlformats.org/officeDocument/2006/relationships/image" Target="../media/image32.sv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8" Type="http://schemas.openxmlformats.org/officeDocument/2006/relationships/image" Target="../media/image10.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4.sv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aka.ms/</a:t>
            </a:r>
            <a:r>
              <a:rPr lang="en-US" sz="1400" dirty="0" err="1">
                <a:hlinkClick r:id="rId3"/>
              </a:rPr>
              <a:t>hiram</a:t>
            </a:r>
            <a:r>
              <a:rPr lang="en-US" sz="1400" dirty="0"/>
              <a:t>, </a:t>
            </a:r>
            <a:r>
              <a:rPr lang="en-US" sz="1400" dirty="0">
                <a:hlinkClick r:id="rId4"/>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Hide Column based up Parameter Selected SSRS</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6844F6-5F09-495D-85B2-861DAB6978CB}"/>
              </a:ext>
            </a:extLst>
          </p:cNvPr>
          <p:cNvPicPr>
            <a:picLocks noChangeAspect="1"/>
          </p:cNvPicPr>
          <p:nvPr/>
        </p:nvPicPr>
        <p:blipFill>
          <a:blip r:embed="rId4"/>
          <a:stretch>
            <a:fillRect/>
          </a:stretch>
        </p:blipFill>
        <p:spPr>
          <a:xfrm>
            <a:off x="0" y="1010"/>
            <a:ext cx="12192000" cy="6855979"/>
          </a:xfrm>
          <a:prstGeom prst="rect">
            <a:avLst/>
          </a:prstGeom>
        </p:spPr>
      </p:pic>
      <p:sp>
        <p:nvSpPr>
          <p:cNvPr id="2" name="Rectangle 1">
            <a:extLst>
              <a:ext uri="{FF2B5EF4-FFF2-40B4-BE49-F238E27FC236}">
                <a16:creationId xmlns:a16="http://schemas.microsoft.com/office/drawing/2014/main" id="{8C27D396-A380-4988-A33B-5C2C5EF95339}"/>
              </a:ext>
            </a:extLst>
          </p:cNvPr>
          <p:cNvSpPr/>
          <p:nvPr/>
        </p:nvSpPr>
        <p:spPr bwMode="auto">
          <a:xfrm>
            <a:off x="4641828" y="2773284"/>
            <a:ext cx="396897" cy="74691"/>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CF97F4B2-CE15-4E7F-851F-67F2A9E9BA22}"/>
              </a:ext>
            </a:extLst>
          </p:cNvPr>
          <p:cNvSpPr/>
          <p:nvPr/>
        </p:nvSpPr>
        <p:spPr bwMode="auto">
          <a:xfrm>
            <a:off x="8245431" y="2586038"/>
            <a:ext cx="487385" cy="331748"/>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FF6BE86-BF8C-4DF0-BA30-E379B0948BB0}"/>
              </a:ext>
            </a:extLst>
          </p:cNvPr>
          <p:cNvSpPr/>
          <p:nvPr/>
        </p:nvSpPr>
        <p:spPr bwMode="auto">
          <a:xfrm>
            <a:off x="8245431" y="1724025"/>
            <a:ext cx="487385" cy="51434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FE0263E-20CA-48EE-AAA2-75197099ED6E}"/>
              </a:ext>
            </a:extLst>
          </p:cNvPr>
          <p:cNvSpPr/>
          <p:nvPr/>
        </p:nvSpPr>
        <p:spPr bwMode="auto">
          <a:xfrm>
            <a:off x="10164719" y="1815324"/>
            <a:ext cx="255631" cy="604025"/>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57856A4-C25D-4EC7-B163-514C0AAE62AC}"/>
              </a:ext>
            </a:extLst>
          </p:cNvPr>
          <p:cNvSpPr/>
          <p:nvPr/>
        </p:nvSpPr>
        <p:spPr bwMode="auto">
          <a:xfrm>
            <a:off x="10507619" y="3890963"/>
            <a:ext cx="155620" cy="331748"/>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7114D945-DB97-4817-A2A1-6F4C75F7221D}"/>
              </a:ext>
            </a:extLst>
          </p:cNvPr>
          <p:cNvSpPr/>
          <p:nvPr/>
        </p:nvSpPr>
        <p:spPr bwMode="auto">
          <a:xfrm>
            <a:off x="8043863" y="3468609"/>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7CB4E3-56E4-4723-8A02-98476814A7AC}"/>
              </a:ext>
            </a:extLst>
          </p:cNvPr>
          <p:cNvSpPr/>
          <p:nvPr/>
        </p:nvSpPr>
        <p:spPr bwMode="auto">
          <a:xfrm>
            <a:off x="8585179" y="3468608"/>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B1D87E74-FB67-45D5-AC59-EAD5C2EB2AF1}"/>
              </a:ext>
            </a:extLst>
          </p:cNvPr>
          <p:cNvSpPr/>
          <p:nvPr/>
        </p:nvSpPr>
        <p:spPr bwMode="auto">
          <a:xfrm>
            <a:off x="8048625" y="3821649"/>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1325E9E-0B99-456F-A83E-5BA0686BBDEB}"/>
              </a:ext>
            </a:extLst>
          </p:cNvPr>
          <p:cNvSpPr/>
          <p:nvPr/>
        </p:nvSpPr>
        <p:spPr bwMode="auto">
          <a:xfrm>
            <a:off x="8585179" y="3821649"/>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73CCFF6-C0C3-4634-97F3-FAC3F9F9B6C1}"/>
              </a:ext>
            </a:extLst>
          </p:cNvPr>
          <p:cNvSpPr/>
          <p:nvPr/>
        </p:nvSpPr>
        <p:spPr bwMode="auto">
          <a:xfrm>
            <a:off x="8043863" y="4231424"/>
            <a:ext cx="295274" cy="14055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CC7E55-4C15-4F58-BB30-AD8091FE6AB2}"/>
              </a:ext>
            </a:extLst>
          </p:cNvPr>
          <p:cNvSpPr/>
          <p:nvPr/>
        </p:nvSpPr>
        <p:spPr bwMode="auto">
          <a:xfrm>
            <a:off x="5554684" y="3520996"/>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66DD3BB-794D-45A7-986D-174AFC8DD29E}"/>
              </a:ext>
            </a:extLst>
          </p:cNvPr>
          <p:cNvSpPr/>
          <p:nvPr/>
        </p:nvSpPr>
        <p:spPr bwMode="auto">
          <a:xfrm>
            <a:off x="6096000" y="3520995"/>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A6E90AAC-30C4-4DBC-9ED1-1CBF744AD321}"/>
              </a:ext>
            </a:extLst>
          </p:cNvPr>
          <p:cNvSpPr/>
          <p:nvPr/>
        </p:nvSpPr>
        <p:spPr bwMode="auto">
          <a:xfrm>
            <a:off x="5559446" y="3874036"/>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5A73066-DD65-44D4-9479-96F512AF7621}"/>
              </a:ext>
            </a:extLst>
          </p:cNvPr>
          <p:cNvSpPr/>
          <p:nvPr/>
        </p:nvSpPr>
        <p:spPr bwMode="auto">
          <a:xfrm>
            <a:off x="6096000" y="3874036"/>
            <a:ext cx="295274" cy="279479"/>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46A1B77-E608-4408-B45D-32A5DEA4A06B}"/>
              </a:ext>
            </a:extLst>
          </p:cNvPr>
          <p:cNvSpPr/>
          <p:nvPr/>
        </p:nvSpPr>
        <p:spPr bwMode="auto">
          <a:xfrm>
            <a:off x="5554684" y="4283811"/>
            <a:ext cx="295274" cy="14055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B24892D4-B414-439A-8751-26B09D001DE1}"/>
              </a:ext>
            </a:extLst>
          </p:cNvPr>
          <p:cNvSpPr/>
          <p:nvPr/>
        </p:nvSpPr>
        <p:spPr bwMode="auto">
          <a:xfrm>
            <a:off x="6391274" y="5988924"/>
            <a:ext cx="396897" cy="74691"/>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DAEDDDBD-B297-40FE-9C79-072811738342}"/>
              </a:ext>
            </a:extLst>
          </p:cNvPr>
          <p:cNvSpPr/>
          <p:nvPr/>
        </p:nvSpPr>
        <p:spPr bwMode="auto">
          <a:xfrm>
            <a:off x="7646966" y="5502446"/>
            <a:ext cx="396897" cy="74691"/>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433210ED-416D-4A0A-A6AF-C5C71E0FA485}"/>
              </a:ext>
            </a:extLst>
          </p:cNvPr>
          <p:cNvSpPr/>
          <p:nvPr/>
        </p:nvSpPr>
        <p:spPr bwMode="auto">
          <a:xfrm>
            <a:off x="8880453" y="5331699"/>
            <a:ext cx="396897" cy="74691"/>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5321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E192DA-3E81-4EB1-8FED-F98B48C4603B}"/>
              </a:ext>
            </a:extLst>
          </p:cNvPr>
          <p:cNvPicPr>
            <a:picLocks noChangeAspect="1"/>
          </p:cNvPicPr>
          <p:nvPr/>
        </p:nvPicPr>
        <p:blipFill>
          <a:blip r:embed="rId4"/>
          <a:stretch>
            <a:fillRect/>
          </a:stretch>
        </p:blipFill>
        <p:spPr>
          <a:xfrm>
            <a:off x="0" y="2451"/>
            <a:ext cx="12192000" cy="6853097"/>
          </a:xfrm>
          <a:prstGeom prst="rect">
            <a:avLst/>
          </a:prstGeom>
        </p:spPr>
      </p:pic>
    </p:spTree>
    <p:extLst>
      <p:ext uri="{BB962C8B-B14F-4D97-AF65-F5344CB8AC3E}">
        <p14:creationId xmlns:p14="http://schemas.microsoft.com/office/powerpoint/2010/main" val="25484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4505849"/>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similar manual data pulls and user transformations that tie to high-financial business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Optimize (simplify) by unifying some workloads (leveraging modern cloud technologies).</a:t>
            </a:r>
          </a:p>
          <a:p>
            <a:pPr marL="514350" indent="-514350" algn="l">
              <a:buFont typeface="+mj-lt"/>
              <a:buAutoNum type="arabicPeriod"/>
            </a:pPr>
            <a:r>
              <a:rPr lang="en-US" sz="2400" b="0" i="0" dirty="0">
                <a:solidFill>
                  <a:srgbClr val="FFFFFF"/>
                </a:solidFill>
                <a:effectLst/>
                <a:latin typeface="Segoe UI" panose="020B0502040204020203" pitchFamily="34" charset="0"/>
              </a:rPr>
              <a:t>Find common data views (knowledge) that will help democratized understanding.</a:t>
            </a:r>
          </a:p>
          <a:p>
            <a:pPr marL="514350" indent="-514350" algn="l">
              <a:buFont typeface="+mj-lt"/>
              <a:buAutoNum type="arabicPeriod"/>
            </a:pPr>
            <a:r>
              <a:rPr lang="en-US" sz="2400" b="0" i="0" dirty="0">
                <a:solidFill>
                  <a:srgbClr val="FFFFFF"/>
                </a:solidFill>
                <a:effectLst/>
                <a:latin typeface="Segoe UI" panose="020B0502040204020203" pitchFamily="34" charset="0"/>
              </a:rPr>
              <a:t>Get motivated because down-stream consumers/users will ask for better/sooner results.</a:t>
            </a:r>
          </a:p>
          <a:p>
            <a:pPr marL="514350" indent="-514350" algn="l">
              <a:buFont typeface="+mj-lt"/>
              <a:buAutoNum type="arabicPeriod"/>
            </a:pPr>
            <a:r>
              <a:rPr lang="en-US" sz="2400" dirty="0">
                <a:solidFill>
                  <a:srgbClr val="FFFFFF"/>
                </a:solidFill>
                <a:latin typeface="Segoe UI" panose="020B0502040204020203" pitchFamily="34" charset="0"/>
              </a:rPr>
              <a:t>Find someone with drive and systematic thinking.</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r>
              <a:rPr lang="en-US" sz="2400" b="0" i="0" dirty="0">
                <a:solidFill>
                  <a:srgbClr val="FFFFFF"/>
                </a:solidFill>
                <a:effectLst/>
                <a:latin typeface="Segoe UI" panose="020B0502040204020203" pitchFamily="34" charset="0"/>
              </a:rPr>
              <a:t>, </a:t>
            </a:r>
            <a:r>
              <a:rPr lang="en-US" sz="2400" dirty="0">
                <a:solidFill>
                  <a:srgbClr val="FFFFFF"/>
                </a:solidFill>
                <a:latin typeface="Segoe UI" panose="020B0502040204020203" pitchFamily="34" charset="0"/>
                <a:hlinkClick r:id="rId3"/>
              </a:rPr>
              <a:t>aka.ms/adf/</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a:t>
            </a:r>
            <a:r>
              <a:rPr kumimoji="0" lang="en-US" sz="2400" b="0" i="0" u="none" strike="noStrike" kern="1200" cap="none" spc="0" normalizeH="0" baseline="0" noProof="0" dirty="0" err="1">
                <a:ln>
                  <a:noFill/>
                </a:ln>
                <a:solidFill>
                  <a:srgbClr val="FFFFFF"/>
                </a:solidFill>
                <a:effectLst/>
                <a:uLnTx/>
                <a:uFillTx/>
                <a:latin typeface="Segoe UI"/>
                <a:ea typeface="+mn-ea"/>
                <a:cs typeface="+mn-cs"/>
                <a:hlinkClick r:id="rId3"/>
              </a:rPr>
              <a:t>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a:blip r:embed="rId2"/>
          <a:stretch>
            <a:fillRect/>
          </a:stretch>
        </p:blipFill>
        <p:spPr>
          <a:xfrm>
            <a:off x="0" y="10625"/>
            <a:ext cx="12192000" cy="6836749"/>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334000" y="5143500"/>
            <a:ext cx="914400" cy="914400"/>
          </a:xfrm>
          <a:prstGeom prst="rect">
            <a:avLst/>
          </a:prstGeom>
        </p:spPr>
      </p:pic>
    </p:spTree>
    <p:extLst>
      <p:ext uri="{BB962C8B-B14F-4D97-AF65-F5344CB8AC3E}">
        <p14:creationId xmlns:p14="http://schemas.microsoft.com/office/powerpoint/2010/main" val="182841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F8A6C768-4128-44F4-A533-432D5C878ABF}"/>
              </a:ext>
            </a:extLst>
          </p:cNvPr>
          <p:cNvSpPr txBox="1"/>
          <p:nvPr/>
        </p:nvSpPr>
        <p:spPr>
          <a:xfrm>
            <a:off x="1323975" y="1751617"/>
            <a:ext cx="9544050" cy="3354765"/>
          </a:xfrm>
          <a:prstGeom prst="rect">
            <a:avLst/>
          </a:prstGeom>
          <a:noFill/>
        </p:spPr>
        <p:txBody>
          <a:bodyPr wrap="square">
            <a:spAutoFit/>
          </a:bodyPr>
          <a:lstStyle/>
          <a:p>
            <a:pPr marL="0" marR="0">
              <a:spcBef>
                <a:spcPts val="0"/>
              </a:spcBef>
              <a:spcAft>
                <a:spcPts val="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Repo 1 (SQL, Python, JS on Node, Power BI) : </a:t>
            </a:r>
          </a:p>
          <a:p>
            <a:pPr marL="0" marR="0">
              <a:spcBef>
                <a:spcPts val="0"/>
              </a:spcBef>
              <a:spcAft>
                <a:spcPts val="0"/>
              </a:spcAft>
            </a:pPr>
            <a:r>
              <a:rPr lang="en-US" sz="20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tooltip="https://github.com/hfleitas/r-server-hospital-length-of-stay/blob/master/sqlpy/claims/dbahospitallosclaims.ipynb"/>
              </a:rPr>
              <a:t>https://github.com/hfleitas/r-server-hospital-length-of-stay/blob/master/SQLPy/Claims/DbaHospitalLoSClaims.ipynb</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rPr>
              <a:t>Video (3 minutes)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Times New Roman" panose="02020603050405020304" pitchFamily="18" charset="0"/>
                <a:cs typeface="Times New Roman" panose="02020603050405020304" pitchFamily="18" charset="0"/>
                <a:hlinkClick r:id="rId4"/>
              </a:rPr>
              <a:t>https://youtube.com/watch?v=NGbk9XGWTHI&amp;t=3163s</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Repo 2 (SQL BDC, Spark/Scala, Python, Azure Cog API, Paginated Reports) :</a:t>
            </a:r>
          </a:p>
          <a:p>
            <a:pPr marL="0" marR="0">
              <a:spcBef>
                <a:spcPts val="0"/>
              </a:spcBef>
              <a:spcAft>
                <a:spcPts val="0"/>
              </a:spcAft>
            </a:pPr>
            <a:r>
              <a:rPr lang="en-US" sz="20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5" tooltip="https://github.com/hfleitas/seattle2019/blob/master/2sentimentprediction/%5bdev%5d_hiramfleitas_realtimesentimentpredictionsqlserver.pdf"/>
              </a:rPr>
              <a:t>https://github.com/hfleitas/seattle2019/blob/master/2SentimentPrediction/%5BDev%5D_HiramFleitas_RealtimeSentimentPredictionSQLServer.pdf</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0115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a:t>
            </a:r>
            <a:r>
              <a:rPr lang="en-US" sz="1400" dirty="0" err="1">
                <a:hlinkClick r:id="rId3"/>
              </a:rPr>
              <a:t>hiram</a:t>
            </a:r>
            <a:r>
              <a:rPr lang="en-US" sz="1400" dirty="0"/>
              <a:t>, </a:t>
            </a:r>
            <a:r>
              <a:rPr lang="en-US" sz="1400" dirty="0">
                <a:hlinkClick r:id="rId4"/>
              </a:rPr>
              <a:t>badges</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schemas.microsoft.com/office/infopath/2007/PartnerControls"/>
    <ds:schemaRef ds:uri="http://purl.org/dc/terms/"/>
    <ds:schemaRef ds:uri="http://schemas.microsoft.com/sharepoint/v3"/>
    <ds:schemaRef ds:uri="http://schemas.microsoft.com/office/2006/metadata/properties"/>
    <ds:schemaRef ds:uri="http://schemas.openxmlformats.org/package/2006/metadata/core-properties"/>
    <ds:schemaRef ds:uri="5d380677-b54e-4d3f-b2fd-f3e15734f140"/>
    <ds:schemaRef ds:uri="http://purl.org/dc/dcmitype/"/>
    <ds:schemaRef ds:uri="6f82f2c3-be6b-43a8-9e2c-9d3789579cd5"/>
    <ds:schemaRef ds:uri="http://www.w3.org/XML/1998/namespace"/>
    <ds:schemaRef ds:uri="http://purl.org/dc/elements/1.1/"/>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11714</TotalTime>
  <Words>1220</Words>
  <Application>Microsoft Office PowerPoint</Application>
  <PresentationFormat>Widescreen</PresentationFormat>
  <Paragraphs>172</Paragraphs>
  <Slides>24</Slides>
  <Notes>13</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get started? How to reproduce?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100</cp:revision>
  <dcterms:created xsi:type="dcterms:W3CDTF">2020-09-18T00:24:52Z</dcterms:created>
  <dcterms:modified xsi:type="dcterms:W3CDTF">2021-12-11T18:33:39Z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